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8" r:id="rId3"/>
    <p:sldId id="256" r:id="rId4"/>
    <p:sldId id="257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5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0" d="100"/>
          <a:sy n="40" d="100"/>
        </p:scale>
        <p:origin x="974" y="3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"/>
          <p:cNvSpPr/>
          <p:nvPr userDrawn="1"/>
        </p:nvSpPr>
        <p:spPr>
          <a:xfrm>
            <a:off x="-9547" y="-22321"/>
            <a:ext cx="24403094" cy="7745139"/>
          </a:xfrm>
          <a:prstGeom prst="rect">
            <a:avLst/>
          </a:prstGeom>
          <a:solidFill>
            <a:srgbClr val="A8271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3" name="图像" descr="图像"/>
          <p:cNvPicPr>
            <a:picLocks noChangeAspect="1"/>
          </p:cNvPicPr>
          <p:nvPr/>
        </p:nvPicPr>
        <p:blipFill>
          <a:blip r:embed="rId2">
            <a:alphaModFix amt="12036"/>
          </a:blip>
          <a:stretch>
            <a:fillRect/>
          </a:stretch>
        </p:blipFill>
        <p:spPr>
          <a:xfrm>
            <a:off x="16934791" y="-3756403"/>
            <a:ext cx="8496110" cy="974958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图像" descr="图像"/>
          <p:cNvPicPr>
            <a:picLocks noChangeAspect="1"/>
          </p:cNvPicPr>
          <p:nvPr/>
        </p:nvPicPr>
        <p:blipFill>
          <a:blip r:embed="rId2">
            <a:alphaModFix amt="7357"/>
          </a:blip>
          <a:stretch>
            <a:fillRect/>
          </a:stretch>
        </p:blipFill>
        <p:spPr>
          <a:xfrm>
            <a:off x="17824932" y="-3507766"/>
            <a:ext cx="8577041" cy="984245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2" name="图像" descr="图像"/>
          <p:cNvPicPr>
            <a:picLocks noChangeAspect="1"/>
          </p:cNvPicPr>
          <p:nvPr/>
        </p:nvPicPr>
        <p:blipFill>
          <a:blip r:embed="rId2">
            <a:alphaModFix amt="6764"/>
          </a:blip>
          <a:stretch>
            <a:fillRect/>
          </a:stretch>
        </p:blipFill>
        <p:spPr>
          <a:xfrm>
            <a:off x="-4425468" y="7719034"/>
            <a:ext cx="8577041" cy="984245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6" name="Freeform 5"/>
          <p:cNvSpPr/>
          <p:nvPr userDrawn="1"/>
        </p:nvSpPr>
        <p:spPr>
          <a:xfrm rot="5400000">
            <a:off x="890955" y="922603"/>
            <a:ext cx="1622454" cy="1462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extrusionOk="0">
                <a:moveTo>
                  <a:pt x="16957" y="20435"/>
                </a:moveTo>
                <a:cubicBezTo>
                  <a:pt x="16775" y="20771"/>
                  <a:pt x="16523" y="21062"/>
                  <a:pt x="16200" y="21274"/>
                </a:cubicBezTo>
                <a:cubicBezTo>
                  <a:pt x="15861" y="21495"/>
                  <a:pt x="15491" y="21592"/>
                  <a:pt x="15120" y="21583"/>
                </a:cubicBezTo>
                <a:lnTo>
                  <a:pt x="6433" y="21583"/>
                </a:lnTo>
                <a:cubicBezTo>
                  <a:pt x="6086" y="21583"/>
                  <a:pt x="5723" y="21486"/>
                  <a:pt x="5400" y="21274"/>
                </a:cubicBezTo>
                <a:cubicBezTo>
                  <a:pt x="5077" y="21062"/>
                  <a:pt x="4817" y="20771"/>
                  <a:pt x="4643" y="20426"/>
                </a:cubicBezTo>
                <a:lnTo>
                  <a:pt x="284" y="11966"/>
                </a:lnTo>
                <a:cubicBezTo>
                  <a:pt x="102" y="11622"/>
                  <a:pt x="0" y="11225"/>
                  <a:pt x="0" y="10792"/>
                </a:cubicBezTo>
                <a:cubicBezTo>
                  <a:pt x="0" y="10359"/>
                  <a:pt x="102" y="9962"/>
                  <a:pt x="284" y="9609"/>
                </a:cubicBezTo>
                <a:lnTo>
                  <a:pt x="4627" y="1184"/>
                </a:lnTo>
                <a:cubicBezTo>
                  <a:pt x="4809" y="840"/>
                  <a:pt x="5069" y="531"/>
                  <a:pt x="5400" y="319"/>
                </a:cubicBezTo>
                <a:cubicBezTo>
                  <a:pt x="5707" y="116"/>
                  <a:pt x="6046" y="10"/>
                  <a:pt x="6385" y="1"/>
                </a:cubicBezTo>
                <a:lnTo>
                  <a:pt x="15104" y="1"/>
                </a:lnTo>
                <a:cubicBezTo>
                  <a:pt x="15475" y="-8"/>
                  <a:pt x="15853" y="89"/>
                  <a:pt x="16200" y="319"/>
                </a:cubicBezTo>
                <a:cubicBezTo>
                  <a:pt x="16523" y="522"/>
                  <a:pt x="16783" y="813"/>
                  <a:pt x="16957" y="1158"/>
                </a:cubicBezTo>
                <a:lnTo>
                  <a:pt x="21300" y="9582"/>
                </a:lnTo>
                <a:cubicBezTo>
                  <a:pt x="21490" y="9935"/>
                  <a:pt x="21600" y="10350"/>
                  <a:pt x="21600" y="10792"/>
                </a:cubicBezTo>
                <a:cubicBezTo>
                  <a:pt x="21600" y="11242"/>
                  <a:pt x="21490" y="11657"/>
                  <a:pt x="21293" y="12011"/>
                </a:cubicBezTo>
                <a:lnTo>
                  <a:pt x="16957" y="20435"/>
                </a:lnTo>
                <a:close/>
              </a:path>
            </a:pathLst>
          </a:custGeom>
          <a:solidFill>
            <a:srgbClr val="A8271A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4800" b="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737970" y="1078867"/>
            <a:ext cx="5545418" cy="1042894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marL="0" marR="0" lvl="0" indent="0" algn="ctr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标题：替换文字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图像" descr="图像"/>
          <p:cNvPicPr>
            <a:picLocks noChangeAspect="1"/>
          </p:cNvPicPr>
          <p:nvPr/>
        </p:nvPicPr>
        <p:blipFill>
          <a:blip r:embed="rId2">
            <a:alphaModFix amt="7357"/>
          </a:blip>
          <a:stretch>
            <a:fillRect/>
          </a:stretch>
        </p:blipFill>
        <p:spPr>
          <a:xfrm>
            <a:off x="17824932" y="-3507766"/>
            <a:ext cx="8577041" cy="984245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2" name="图像" descr="图像"/>
          <p:cNvPicPr>
            <a:picLocks noChangeAspect="1"/>
          </p:cNvPicPr>
          <p:nvPr/>
        </p:nvPicPr>
        <p:blipFill>
          <a:blip r:embed="rId2">
            <a:alphaModFix amt="6764"/>
          </a:blip>
          <a:stretch>
            <a:fillRect/>
          </a:stretch>
        </p:blipFill>
        <p:spPr>
          <a:xfrm>
            <a:off x="-4425468" y="7719034"/>
            <a:ext cx="8577041" cy="984245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10" name="谢谢您的观赏"/>
          <p:cNvSpPr txBox="1"/>
          <p:nvPr userDrawn="1"/>
        </p:nvSpPr>
        <p:spPr>
          <a:xfrm>
            <a:off x="10909597" y="6068039"/>
            <a:ext cx="2564805" cy="157992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215265">
              <a:defRPr sz="10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ctr"/>
            <a:r>
              <a:rPr sz="9600" dirty="0" err="1"/>
              <a:t>谢谢</a:t>
            </a:r>
            <a:endParaRPr lang="en-US" altLang="zh-CN" sz="9600"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7470" y="1078867"/>
            <a:ext cx="16483480" cy="1042894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/>
              <a:t>扫码体验微信小程序版的</a:t>
            </a:r>
            <a:r>
              <a:rPr lang="en-US" altLang="zh-CN" dirty="0" err="1"/>
              <a:t>EasyDL</a:t>
            </a:r>
            <a:r>
              <a:rPr lang="en-US" altLang="zh-CN" dirty="0"/>
              <a:t>【</a:t>
            </a:r>
            <a:r>
              <a:rPr lang="zh-CN" altLang="en-US" dirty="0"/>
              <a:t>识农害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50" y="2914650"/>
            <a:ext cx="9886950" cy="98869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成组"/>
          <p:cNvGrpSpPr/>
          <p:nvPr/>
        </p:nvGrpSpPr>
        <p:grpSpPr>
          <a:xfrm>
            <a:off x="9312978" y="4591050"/>
            <a:ext cx="9603673" cy="3524253"/>
            <a:chOff x="43992" y="0"/>
            <a:chExt cx="3929441" cy="1343464"/>
          </a:xfrm>
        </p:grpSpPr>
        <p:sp>
          <p:nvSpPr>
            <p:cNvPr id="127" name="矩形 5"/>
            <p:cNvSpPr txBox="1"/>
            <p:nvPr/>
          </p:nvSpPr>
          <p:spPr>
            <a:xfrm>
              <a:off x="1668153" y="299173"/>
              <a:ext cx="2305280" cy="7451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>
              <a:lvl1pPr defTabSz="914400">
                <a:defRPr sz="3600" b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sz="9600" dirty="0"/>
                <a:t>平台部署</a:t>
              </a:r>
              <a:endParaRPr sz="9600" dirty="0"/>
            </a:p>
          </p:txBody>
        </p:sp>
        <p:sp>
          <p:nvSpPr>
            <p:cNvPr id="128" name="Freeform 5"/>
            <p:cNvSpPr/>
            <p:nvPr/>
          </p:nvSpPr>
          <p:spPr>
            <a:xfrm rot="5400000">
              <a:off x="107376" y="66017"/>
              <a:ext cx="1343464" cy="1211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3" extrusionOk="0">
                  <a:moveTo>
                    <a:pt x="16957" y="20435"/>
                  </a:moveTo>
                  <a:cubicBezTo>
                    <a:pt x="16775" y="20771"/>
                    <a:pt x="16523" y="21062"/>
                    <a:pt x="16200" y="21274"/>
                  </a:cubicBezTo>
                  <a:cubicBezTo>
                    <a:pt x="15861" y="21495"/>
                    <a:pt x="15491" y="21592"/>
                    <a:pt x="15120" y="21583"/>
                  </a:cubicBezTo>
                  <a:lnTo>
                    <a:pt x="6433" y="21583"/>
                  </a:lnTo>
                  <a:cubicBezTo>
                    <a:pt x="6086" y="21583"/>
                    <a:pt x="5723" y="21486"/>
                    <a:pt x="5400" y="21274"/>
                  </a:cubicBezTo>
                  <a:cubicBezTo>
                    <a:pt x="5077" y="21062"/>
                    <a:pt x="4817" y="20771"/>
                    <a:pt x="4643" y="20426"/>
                  </a:cubicBezTo>
                  <a:lnTo>
                    <a:pt x="284" y="11966"/>
                  </a:lnTo>
                  <a:cubicBezTo>
                    <a:pt x="102" y="11622"/>
                    <a:pt x="0" y="11225"/>
                    <a:pt x="0" y="10792"/>
                  </a:cubicBezTo>
                  <a:cubicBezTo>
                    <a:pt x="0" y="10359"/>
                    <a:pt x="102" y="9962"/>
                    <a:pt x="284" y="9609"/>
                  </a:cubicBezTo>
                  <a:lnTo>
                    <a:pt x="4627" y="1184"/>
                  </a:lnTo>
                  <a:cubicBezTo>
                    <a:pt x="4809" y="840"/>
                    <a:pt x="5069" y="531"/>
                    <a:pt x="5400" y="319"/>
                  </a:cubicBezTo>
                  <a:cubicBezTo>
                    <a:pt x="5707" y="116"/>
                    <a:pt x="6046" y="10"/>
                    <a:pt x="6385" y="1"/>
                  </a:cubicBezTo>
                  <a:lnTo>
                    <a:pt x="15104" y="1"/>
                  </a:lnTo>
                  <a:cubicBezTo>
                    <a:pt x="15475" y="-8"/>
                    <a:pt x="15853" y="89"/>
                    <a:pt x="16200" y="319"/>
                  </a:cubicBezTo>
                  <a:cubicBezTo>
                    <a:pt x="16523" y="522"/>
                    <a:pt x="16783" y="813"/>
                    <a:pt x="16957" y="1158"/>
                  </a:cubicBezTo>
                  <a:lnTo>
                    <a:pt x="21300" y="9582"/>
                  </a:lnTo>
                  <a:cubicBezTo>
                    <a:pt x="21490" y="9935"/>
                    <a:pt x="21600" y="10350"/>
                    <a:pt x="21600" y="10792"/>
                  </a:cubicBezTo>
                  <a:cubicBezTo>
                    <a:pt x="21600" y="11242"/>
                    <a:pt x="21490" y="11657"/>
                    <a:pt x="21293" y="12011"/>
                  </a:cubicBezTo>
                  <a:lnTo>
                    <a:pt x="16957" y="20435"/>
                  </a:lnTo>
                  <a:close/>
                </a:path>
              </a:pathLst>
            </a:custGeom>
            <a:solidFill>
              <a:srgbClr val="A8271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4800" b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</a:p>
          </p:txBody>
        </p:sp>
        <p:sp>
          <p:nvSpPr>
            <p:cNvPr id="129" name="矩形 11"/>
            <p:cNvSpPr txBox="1"/>
            <p:nvPr/>
          </p:nvSpPr>
          <p:spPr>
            <a:xfrm>
              <a:off x="43992" y="210597"/>
              <a:ext cx="1463603" cy="9213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lvl1pPr defTabSz="914400">
                <a:defRPr sz="4600" b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lvl1pPr>
            </a:lstStyle>
            <a:p>
              <a:r>
                <a:rPr sz="8000" dirty="0"/>
                <a:t>0</a:t>
              </a:r>
              <a:r>
                <a:rPr lang="en-US" altLang="zh-CN" sz="8000" dirty="0"/>
                <a:t>3</a:t>
              </a:r>
              <a:endParaRPr sz="8000" dirty="0"/>
            </a:p>
          </p:txBody>
        </p:sp>
      </p:grpSp>
      <p:sp>
        <p:nvSpPr>
          <p:cNvPr id="131" name="矩形"/>
          <p:cNvSpPr/>
          <p:nvPr/>
        </p:nvSpPr>
        <p:spPr>
          <a:xfrm>
            <a:off x="-31254" y="0"/>
            <a:ext cx="7841556" cy="13716001"/>
          </a:xfrm>
          <a:prstGeom prst="rect">
            <a:avLst/>
          </a:prstGeom>
          <a:solidFill>
            <a:srgbClr val="A8271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7470" y="1078867"/>
            <a:ext cx="3358030" cy="1042894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/>
              <a:t>平台部署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547470" y="2629399"/>
            <a:ext cx="22459950" cy="31803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百度</a:t>
            </a:r>
            <a:r>
              <a:rPr kumimoji="0" lang="en-US" altLang="zh-CN" sz="4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EasyDL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为我们提供的部署策略有：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42950" marR="0" indent="-7429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公有云部署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42950" marR="0" indent="-7429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zh-CN" altLang="en-US" sz="4000" b="0" dirty="0"/>
              <a:t>私有云服务器部署</a:t>
            </a:r>
            <a:endParaRPr lang="en-US" altLang="zh-CN" sz="4000" b="0" dirty="0"/>
          </a:p>
          <a:p>
            <a:pPr marL="742950" marR="0" indent="-7429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设备端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SDK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部署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42950" marR="0" indent="-7429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zh-CN" altLang="en-US" sz="4000" b="0" dirty="0"/>
              <a:t>软硬一体方案部署</a:t>
            </a:r>
            <a:endParaRPr lang="en-US" altLang="zh-CN" sz="4000" b="0" dirty="0"/>
          </a:p>
        </p:txBody>
      </p:sp>
      <p:sp>
        <p:nvSpPr>
          <p:cNvPr id="4" name="文本框 3"/>
          <p:cNvSpPr txBox="1"/>
          <p:nvPr/>
        </p:nvSpPr>
        <p:spPr>
          <a:xfrm>
            <a:off x="2547470" y="6598708"/>
            <a:ext cx="12387730" cy="379591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0" dirty="0"/>
              <a:t>作为</a:t>
            </a:r>
            <a:r>
              <a:rPr lang="en-US" altLang="zh-CN" sz="4000" b="0" dirty="0" err="1"/>
              <a:t>EasyDL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的使用者，我的选择通常是</a:t>
            </a:r>
            <a:r>
              <a:rPr lang="zh-CN" altLang="en-US" sz="4000" b="0" dirty="0"/>
              <a:t>：</a:t>
            </a:r>
            <a:endParaRPr lang="en-US" altLang="zh-CN" sz="4000" b="0" dirty="0"/>
          </a:p>
          <a:p>
            <a:pPr marL="742950" indent="-742950" algn="l">
              <a:buFont typeface="+mj-lt"/>
              <a:buAutoNum type="arabicPeriod"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作为一个简单的模型使用学习，我会去选择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使用公有云部署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并且去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使用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python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进行接口的调用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，如果更友好的话，我可能会去写一个</a:t>
            </a:r>
            <a:r>
              <a:rPr lang="en-US" altLang="zh-CN" sz="4000" b="0" dirty="0">
                <a:solidFill>
                  <a:schemeClr val="tx1"/>
                </a:solidFill>
              </a:rPr>
              <a:t>P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ython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的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GUI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界面出来使用我的模型；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42950" indent="-742950" algn="l">
              <a:buFont typeface="+mj-lt"/>
              <a:buAutoNum type="arabicPeriod"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利用百度</a:t>
            </a:r>
            <a:r>
              <a:rPr kumimoji="0" lang="en-US" altLang="zh-CN" sz="40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EasyDL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平台快速生成一个</a:t>
            </a:r>
            <a:r>
              <a:rPr lang="en-US" altLang="zh-CN" sz="4000" b="0" dirty="0">
                <a:solidFill>
                  <a:srgbClr val="C00000"/>
                </a:solidFill>
              </a:rPr>
              <a:t>H5</a:t>
            </a:r>
            <a:r>
              <a:rPr lang="zh-CN" altLang="en-US" sz="4000" b="0" dirty="0">
                <a:solidFill>
                  <a:srgbClr val="C00000"/>
                </a:solidFill>
              </a:rPr>
              <a:t>端的调用</a:t>
            </a:r>
            <a:r>
              <a:rPr lang="zh-CN" altLang="en-US" sz="4000" b="0" dirty="0">
                <a:solidFill>
                  <a:schemeClr val="tx1"/>
                </a:solidFill>
              </a:rPr>
              <a:t>；</a:t>
            </a:r>
            <a:endParaRPr lang="en-US" altLang="zh-CN" sz="4000" b="0" dirty="0">
              <a:solidFill>
                <a:schemeClr val="tx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8122" y="1600314"/>
            <a:ext cx="5640457" cy="100274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7470" y="1078867"/>
            <a:ext cx="3358030" cy="1042894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/>
              <a:t>平台部署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09270" y="3369866"/>
            <a:ext cx="18864730" cy="379591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000" b="0" dirty="0"/>
              <a:t>	</a:t>
            </a:r>
            <a:r>
              <a:rPr lang="zh-CN" altLang="en-US" sz="4000" b="0" dirty="0"/>
              <a:t>为了让我们快速的部署使用自己的模型，百度</a:t>
            </a:r>
            <a:r>
              <a:rPr lang="en-US" altLang="zh-CN" sz="4000" b="0" dirty="0" err="1"/>
              <a:t>EasyDL</a:t>
            </a:r>
            <a:r>
              <a:rPr lang="zh-CN" altLang="en-US" sz="4000" b="0" dirty="0"/>
              <a:t>为我们提供大量快速方便上手的调用方法，但现有的方法的局限性为（以实际识别农业病虫害为例）：</a:t>
            </a:r>
            <a:endParaRPr lang="en-US" altLang="zh-CN" sz="4000" b="0" dirty="0"/>
          </a:p>
          <a:p>
            <a:pPr marL="742950" marR="0" indent="-7429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</a:pPr>
            <a:r>
              <a:rPr lang="zh-CN" altLang="en-US" sz="4000" b="0" dirty="0"/>
              <a:t>农民伯伯不可能带着开发的</a:t>
            </a:r>
            <a:r>
              <a:rPr lang="en-US" altLang="zh-CN" sz="4000" b="0" dirty="0"/>
              <a:t>Python</a:t>
            </a:r>
            <a:r>
              <a:rPr lang="zh-CN" altLang="en-US" sz="4000" b="0" dirty="0"/>
              <a:t>或者其它代码去运行识别自己的农作物，</a:t>
            </a:r>
            <a:r>
              <a:rPr lang="zh-CN" altLang="en-US" sz="4000" b="0" dirty="0">
                <a:solidFill>
                  <a:srgbClr val="C00000"/>
                </a:solidFill>
              </a:rPr>
              <a:t>携带不便</a:t>
            </a:r>
            <a:r>
              <a:rPr lang="zh-CN" altLang="en-US" sz="4000" b="0" dirty="0"/>
              <a:t>；</a:t>
            </a:r>
            <a:endParaRPr lang="en-US" altLang="zh-CN" sz="4000" b="0" dirty="0"/>
          </a:p>
          <a:p>
            <a:pPr marL="742950" marR="0" indent="-7429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</a:pPr>
            <a:r>
              <a:rPr lang="en-US" altLang="zh-CN" sz="4000" b="0" dirty="0"/>
              <a:t>H5</a:t>
            </a:r>
            <a:r>
              <a:rPr lang="zh-CN" altLang="en-US" sz="4000" b="0" dirty="0"/>
              <a:t>端倒是为农民伯伯提供了良好的移动端的农作物病虫害检测识别，但携带二维码或者每次都去扫码会显得事情麻烦，</a:t>
            </a:r>
            <a:r>
              <a:rPr lang="zh-CN" altLang="en-US" sz="4000" b="0" dirty="0">
                <a:solidFill>
                  <a:srgbClr val="C00000"/>
                </a:solidFill>
              </a:rPr>
              <a:t>友好性不强</a:t>
            </a:r>
            <a:r>
              <a:rPr lang="zh-CN" altLang="en-US" sz="4000" b="0" dirty="0"/>
              <a:t>；</a:t>
            </a:r>
            <a:endParaRPr lang="en-US" altLang="zh-CN" sz="4000" b="0" dirty="0"/>
          </a:p>
        </p:txBody>
      </p:sp>
      <p:sp>
        <p:nvSpPr>
          <p:cNvPr id="5" name="文本框 4"/>
          <p:cNvSpPr txBox="1"/>
          <p:nvPr/>
        </p:nvSpPr>
        <p:spPr>
          <a:xfrm>
            <a:off x="1323975" y="8674199"/>
            <a:ext cx="20840700" cy="194925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作为一站式开发平台</a:t>
            </a:r>
            <a:r>
              <a:rPr kumimoji="0" lang="zh-CN" altLang="en-US" sz="6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百度</a:t>
            </a:r>
            <a:r>
              <a:rPr kumimoji="0" lang="en-US" altLang="zh-CN" sz="60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EasyDL</a:t>
            </a:r>
            <a:r>
              <a:rPr kumimoji="0" lang="en-US" altLang="zh-CN" sz="6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zh-CN" alt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，为什么不能把端口接在微信小程序上呢？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成组"/>
          <p:cNvGrpSpPr/>
          <p:nvPr/>
        </p:nvGrpSpPr>
        <p:grpSpPr>
          <a:xfrm>
            <a:off x="9312978" y="4591050"/>
            <a:ext cx="9903734" cy="3524253"/>
            <a:chOff x="43992" y="0"/>
            <a:chExt cx="4052214" cy="1343464"/>
          </a:xfrm>
        </p:grpSpPr>
        <p:sp>
          <p:nvSpPr>
            <p:cNvPr id="127" name="矩形 5"/>
            <p:cNvSpPr txBox="1"/>
            <p:nvPr/>
          </p:nvSpPr>
          <p:spPr>
            <a:xfrm>
              <a:off x="1507595" y="298712"/>
              <a:ext cx="2588611" cy="7451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>
              <a:lvl1pPr defTabSz="914400">
                <a:defRPr sz="3600" b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sz="9600" dirty="0"/>
                <a:t>小程序部署</a:t>
              </a:r>
              <a:endParaRPr sz="9600" dirty="0"/>
            </a:p>
          </p:txBody>
        </p:sp>
        <p:sp>
          <p:nvSpPr>
            <p:cNvPr id="128" name="Freeform 5"/>
            <p:cNvSpPr/>
            <p:nvPr/>
          </p:nvSpPr>
          <p:spPr>
            <a:xfrm rot="5400000">
              <a:off x="107376" y="66017"/>
              <a:ext cx="1343464" cy="1211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3" extrusionOk="0">
                  <a:moveTo>
                    <a:pt x="16957" y="20435"/>
                  </a:moveTo>
                  <a:cubicBezTo>
                    <a:pt x="16775" y="20771"/>
                    <a:pt x="16523" y="21062"/>
                    <a:pt x="16200" y="21274"/>
                  </a:cubicBezTo>
                  <a:cubicBezTo>
                    <a:pt x="15861" y="21495"/>
                    <a:pt x="15491" y="21592"/>
                    <a:pt x="15120" y="21583"/>
                  </a:cubicBezTo>
                  <a:lnTo>
                    <a:pt x="6433" y="21583"/>
                  </a:lnTo>
                  <a:cubicBezTo>
                    <a:pt x="6086" y="21583"/>
                    <a:pt x="5723" y="21486"/>
                    <a:pt x="5400" y="21274"/>
                  </a:cubicBezTo>
                  <a:cubicBezTo>
                    <a:pt x="5077" y="21062"/>
                    <a:pt x="4817" y="20771"/>
                    <a:pt x="4643" y="20426"/>
                  </a:cubicBezTo>
                  <a:lnTo>
                    <a:pt x="284" y="11966"/>
                  </a:lnTo>
                  <a:cubicBezTo>
                    <a:pt x="102" y="11622"/>
                    <a:pt x="0" y="11225"/>
                    <a:pt x="0" y="10792"/>
                  </a:cubicBezTo>
                  <a:cubicBezTo>
                    <a:pt x="0" y="10359"/>
                    <a:pt x="102" y="9962"/>
                    <a:pt x="284" y="9609"/>
                  </a:cubicBezTo>
                  <a:lnTo>
                    <a:pt x="4627" y="1184"/>
                  </a:lnTo>
                  <a:cubicBezTo>
                    <a:pt x="4809" y="840"/>
                    <a:pt x="5069" y="531"/>
                    <a:pt x="5400" y="319"/>
                  </a:cubicBezTo>
                  <a:cubicBezTo>
                    <a:pt x="5707" y="116"/>
                    <a:pt x="6046" y="10"/>
                    <a:pt x="6385" y="1"/>
                  </a:cubicBezTo>
                  <a:lnTo>
                    <a:pt x="15104" y="1"/>
                  </a:lnTo>
                  <a:cubicBezTo>
                    <a:pt x="15475" y="-8"/>
                    <a:pt x="15853" y="89"/>
                    <a:pt x="16200" y="319"/>
                  </a:cubicBezTo>
                  <a:cubicBezTo>
                    <a:pt x="16523" y="522"/>
                    <a:pt x="16783" y="813"/>
                    <a:pt x="16957" y="1158"/>
                  </a:cubicBezTo>
                  <a:lnTo>
                    <a:pt x="21300" y="9582"/>
                  </a:lnTo>
                  <a:cubicBezTo>
                    <a:pt x="21490" y="9935"/>
                    <a:pt x="21600" y="10350"/>
                    <a:pt x="21600" y="10792"/>
                  </a:cubicBezTo>
                  <a:cubicBezTo>
                    <a:pt x="21600" y="11242"/>
                    <a:pt x="21490" y="11657"/>
                    <a:pt x="21293" y="12011"/>
                  </a:cubicBezTo>
                  <a:lnTo>
                    <a:pt x="16957" y="20435"/>
                  </a:lnTo>
                  <a:close/>
                </a:path>
              </a:pathLst>
            </a:custGeom>
            <a:solidFill>
              <a:srgbClr val="A8271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4800" b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</a:p>
          </p:txBody>
        </p:sp>
        <p:sp>
          <p:nvSpPr>
            <p:cNvPr id="129" name="矩形 11"/>
            <p:cNvSpPr txBox="1"/>
            <p:nvPr/>
          </p:nvSpPr>
          <p:spPr>
            <a:xfrm>
              <a:off x="43992" y="210597"/>
              <a:ext cx="1463603" cy="9213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lvl1pPr defTabSz="914400">
                <a:defRPr sz="4600" b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lvl1pPr>
            </a:lstStyle>
            <a:p>
              <a:r>
                <a:rPr sz="8000" dirty="0"/>
                <a:t>0</a:t>
              </a:r>
              <a:r>
                <a:rPr lang="en-US" altLang="zh-CN" sz="8000" dirty="0"/>
                <a:t>4</a:t>
              </a:r>
              <a:endParaRPr sz="8000" dirty="0"/>
            </a:p>
          </p:txBody>
        </p:sp>
      </p:grpSp>
      <p:sp>
        <p:nvSpPr>
          <p:cNvPr id="131" name="矩形"/>
          <p:cNvSpPr/>
          <p:nvPr/>
        </p:nvSpPr>
        <p:spPr>
          <a:xfrm>
            <a:off x="-31254" y="0"/>
            <a:ext cx="7841556" cy="13716001"/>
          </a:xfrm>
          <a:prstGeom prst="rect">
            <a:avLst/>
          </a:prstGeom>
          <a:solidFill>
            <a:srgbClr val="A8271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7470" y="1078867"/>
            <a:ext cx="3719980" cy="1042894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dirty="0"/>
              <a:t>小程序部署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970" y="2790825"/>
            <a:ext cx="18979030" cy="91090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17" y="4095750"/>
            <a:ext cx="12887429" cy="934716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750" y="4252174"/>
            <a:ext cx="9615183" cy="8601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7470" y="1078867"/>
            <a:ext cx="3719980" cy="1042894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dirty="0"/>
              <a:t>小程序部署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690220" y="6098901"/>
            <a:ext cx="4729630" cy="93358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界面的</a:t>
            </a: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UI</a:t>
            </a: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展示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857645"/>
            <a:ext cx="6226276" cy="100007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5320" y="3275330"/>
            <a:ext cx="6378172" cy="100007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7470" y="1078867"/>
            <a:ext cx="3719980" cy="1042894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dirty="0"/>
              <a:t>小程序部署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757270" y="5226144"/>
            <a:ext cx="14292730" cy="25648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0" dirty="0"/>
              <a:t>这是一个通用的</a:t>
            </a:r>
            <a:r>
              <a:rPr lang="en-US" altLang="zh-CN" sz="4000" b="0" dirty="0" err="1"/>
              <a:t>EasyDL</a:t>
            </a:r>
            <a:r>
              <a:rPr lang="zh-CN" altLang="en-US" sz="4000" b="0" dirty="0"/>
              <a:t>微信小程序端的框架：</a:t>
            </a:r>
            <a:endParaRPr lang="en-US" altLang="zh-CN" sz="4000" b="0" dirty="0"/>
          </a:p>
          <a:p>
            <a:pPr marL="914400" marR="0" indent="-9144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你只需要提供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模型的</a:t>
            </a:r>
            <a:r>
              <a:rPr kumimoji="0" lang="en-US" altLang="zh-CN" sz="4000" b="0" i="0" u="none" strike="noStrike" cap="none" spc="0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api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和</a:t>
            </a:r>
            <a:r>
              <a:rPr kumimoji="0" lang="en-US" altLang="zh-CN" sz="4000" b="0" i="0" u="none" strike="noStrike" cap="none" spc="0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access_token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即可使用；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marR="0" indent="-9144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zh-CN" altLang="en-US" sz="4000" b="0" dirty="0">
                <a:solidFill>
                  <a:schemeClr val="tx1"/>
                </a:solidFill>
              </a:rPr>
              <a:t>更</a:t>
            </a:r>
            <a:r>
              <a:rPr lang="zh-CN" altLang="en-US" sz="4000" b="0" dirty="0">
                <a:solidFill>
                  <a:srgbClr val="C00000"/>
                </a:solidFill>
              </a:rPr>
              <a:t>利于模型应用现实生活</a:t>
            </a:r>
            <a:r>
              <a:rPr lang="zh-CN" altLang="en-US" sz="4000" b="0" dirty="0"/>
              <a:t>，比如农作物的病虫害识别；</a:t>
            </a:r>
            <a:endParaRPr lang="en-US" altLang="zh-CN" sz="4000" b="0" dirty="0"/>
          </a:p>
          <a:p>
            <a:pPr marL="914400" marR="0" indent="-9144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可以应用在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图像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、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文本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、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物体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多种不同种类模型上；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成组"/>
          <p:cNvGrpSpPr/>
          <p:nvPr/>
        </p:nvGrpSpPr>
        <p:grpSpPr>
          <a:xfrm>
            <a:off x="9312978" y="4591050"/>
            <a:ext cx="9089322" cy="3524253"/>
            <a:chOff x="43992" y="0"/>
            <a:chExt cx="3718989" cy="1343464"/>
          </a:xfrm>
        </p:grpSpPr>
        <p:sp>
          <p:nvSpPr>
            <p:cNvPr id="127" name="矩形 5"/>
            <p:cNvSpPr txBox="1"/>
            <p:nvPr/>
          </p:nvSpPr>
          <p:spPr>
            <a:xfrm>
              <a:off x="1507595" y="298712"/>
              <a:ext cx="2255386" cy="7451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>
              <a:lvl1pPr defTabSz="914400">
                <a:defRPr sz="3600" b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sz="9600" dirty="0"/>
                <a:t>未来设想</a:t>
              </a:r>
              <a:endParaRPr sz="9600" dirty="0"/>
            </a:p>
          </p:txBody>
        </p:sp>
        <p:sp>
          <p:nvSpPr>
            <p:cNvPr id="128" name="Freeform 5"/>
            <p:cNvSpPr/>
            <p:nvPr/>
          </p:nvSpPr>
          <p:spPr>
            <a:xfrm rot="5400000">
              <a:off x="107376" y="66017"/>
              <a:ext cx="1343464" cy="1211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3" extrusionOk="0">
                  <a:moveTo>
                    <a:pt x="16957" y="20435"/>
                  </a:moveTo>
                  <a:cubicBezTo>
                    <a:pt x="16775" y="20771"/>
                    <a:pt x="16523" y="21062"/>
                    <a:pt x="16200" y="21274"/>
                  </a:cubicBezTo>
                  <a:cubicBezTo>
                    <a:pt x="15861" y="21495"/>
                    <a:pt x="15491" y="21592"/>
                    <a:pt x="15120" y="21583"/>
                  </a:cubicBezTo>
                  <a:lnTo>
                    <a:pt x="6433" y="21583"/>
                  </a:lnTo>
                  <a:cubicBezTo>
                    <a:pt x="6086" y="21583"/>
                    <a:pt x="5723" y="21486"/>
                    <a:pt x="5400" y="21274"/>
                  </a:cubicBezTo>
                  <a:cubicBezTo>
                    <a:pt x="5077" y="21062"/>
                    <a:pt x="4817" y="20771"/>
                    <a:pt x="4643" y="20426"/>
                  </a:cubicBezTo>
                  <a:lnTo>
                    <a:pt x="284" y="11966"/>
                  </a:lnTo>
                  <a:cubicBezTo>
                    <a:pt x="102" y="11622"/>
                    <a:pt x="0" y="11225"/>
                    <a:pt x="0" y="10792"/>
                  </a:cubicBezTo>
                  <a:cubicBezTo>
                    <a:pt x="0" y="10359"/>
                    <a:pt x="102" y="9962"/>
                    <a:pt x="284" y="9609"/>
                  </a:cubicBezTo>
                  <a:lnTo>
                    <a:pt x="4627" y="1184"/>
                  </a:lnTo>
                  <a:cubicBezTo>
                    <a:pt x="4809" y="840"/>
                    <a:pt x="5069" y="531"/>
                    <a:pt x="5400" y="319"/>
                  </a:cubicBezTo>
                  <a:cubicBezTo>
                    <a:pt x="5707" y="116"/>
                    <a:pt x="6046" y="10"/>
                    <a:pt x="6385" y="1"/>
                  </a:cubicBezTo>
                  <a:lnTo>
                    <a:pt x="15104" y="1"/>
                  </a:lnTo>
                  <a:cubicBezTo>
                    <a:pt x="15475" y="-8"/>
                    <a:pt x="15853" y="89"/>
                    <a:pt x="16200" y="319"/>
                  </a:cubicBezTo>
                  <a:cubicBezTo>
                    <a:pt x="16523" y="522"/>
                    <a:pt x="16783" y="813"/>
                    <a:pt x="16957" y="1158"/>
                  </a:cubicBezTo>
                  <a:lnTo>
                    <a:pt x="21300" y="9582"/>
                  </a:lnTo>
                  <a:cubicBezTo>
                    <a:pt x="21490" y="9935"/>
                    <a:pt x="21600" y="10350"/>
                    <a:pt x="21600" y="10792"/>
                  </a:cubicBezTo>
                  <a:cubicBezTo>
                    <a:pt x="21600" y="11242"/>
                    <a:pt x="21490" y="11657"/>
                    <a:pt x="21293" y="12011"/>
                  </a:cubicBezTo>
                  <a:lnTo>
                    <a:pt x="16957" y="20435"/>
                  </a:lnTo>
                  <a:close/>
                </a:path>
              </a:pathLst>
            </a:custGeom>
            <a:solidFill>
              <a:srgbClr val="A8271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4800" b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</a:p>
          </p:txBody>
        </p:sp>
        <p:sp>
          <p:nvSpPr>
            <p:cNvPr id="129" name="矩形 11"/>
            <p:cNvSpPr txBox="1"/>
            <p:nvPr/>
          </p:nvSpPr>
          <p:spPr>
            <a:xfrm>
              <a:off x="43992" y="210597"/>
              <a:ext cx="1463603" cy="9213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lvl1pPr defTabSz="914400">
                <a:defRPr sz="4600" b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lvl1pPr>
            </a:lstStyle>
            <a:p>
              <a:r>
                <a:rPr sz="8000" dirty="0"/>
                <a:t>0</a:t>
              </a:r>
              <a:r>
                <a:rPr lang="en-US" altLang="zh-CN" sz="8000" dirty="0"/>
                <a:t>5</a:t>
              </a:r>
              <a:endParaRPr sz="8000" dirty="0"/>
            </a:p>
          </p:txBody>
        </p:sp>
      </p:grpSp>
      <p:sp>
        <p:nvSpPr>
          <p:cNvPr id="131" name="矩形"/>
          <p:cNvSpPr/>
          <p:nvPr/>
        </p:nvSpPr>
        <p:spPr>
          <a:xfrm>
            <a:off x="-31254" y="0"/>
            <a:ext cx="7841556" cy="13716001"/>
          </a:xfrm>
          <a:prstGeom prst="rect">
            <a:avLst/>
          </a:prstGeom>
          <a:solidFill>
            <a:srgbClr val="A8271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7470" y="1078867"/>
            <a:ext cx="3719980" cy="1042894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/>
              <a:t>未来设想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547470" y="5073745"/>
            <a:ext cx="17588380" cy="25648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000" b="0" dirty="0"/>
              <a:t>	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作为一个学习者，我所能作的工作是不足的，</a:t>
            </a:r>
            <a:r>
              <a:rPr lang="zh-CN" altLang="en-US" sz="4000" b="0" dirty="0"/>
              <a:t>百度</a:t>
            </a:r>
            <a:r>
              <a:rPr lang="en-US" altLang="zh-CN" sz="4000" b="0" dirty="0" err="1"/>
              <a:t>EasyDL</a:t>
            </a:r>
            <a:r>
              <a:rPr lang="zh-CN" altLang="en-US" sz="4000" b="0" dirty="0"/>
              <a:t>作为一站式</a:t>
            </a:r>
            <a:r>
              <a:rPr lang="en-US" altLang="zh-CN" sz="4000" b="0" dirty="0"/>
              <a:t>AI</a:t>
            </a:r>
            <a:r>
              <a:rPr lang="zh-CN" altLang="en-US" sz="4000" b="0" dirty="0"/>
              <a:t>开发平台，要兼顾各个方面的开发工作，希望在未来：</a:t>
            </a:r>
            <a:r>
              <a:rPr lang="zh-CN" altLang="en-US" sz="4000" b="0" dirty="0">
                <a:solidFill>
                  <a:srgbClr val="C00000"/>
                </a:solidFill>
              </a:rPr>
              <a:t>我们能够在微信小程序通过个人的百度账号登录到个人的</a:t>
            </a:r>
            <a:r>
              <a:rPr lang="en-US" altLang="zh-CN" sz="4000" b="0" dirty="0" err="1">
                <a:solidFill>
                  <a:srgbClr val="C00000"/>
                </a:solidFill>
              </a:rPr>
              <a:t>EasyDL</a:t>
            </a:r>
            <a:r>
              <a:rPr lang="zh-CN" altLang="en-US" sz="4000" b="0" dirty="0">
                <a:solidFill>
                  <a:srgbClr val="C00000"/>
                </a:solidFill>
              </a:rPr>
              <a:t>工作台，并可以通过模型</a:t>
            </a:r>
            <a:r>
              <a:rPr lang="en-US" altLang="zh-CN" sz="4000" b="0" dirty="0">
                <a:solidFill>
                  <a:srgbClr val="C00000"/>
                </a:solidFill>
              </a:rPr>
              <a:t>ID</a:t>
            </a:r>
            <a:r>
              <a:rPr lang="zh-CN" altLang="en-US" sz="4000" b="0" dirty="0">
                <a:solidFill>
                  <a:srgbClr val="C00000"/>
                </a:solidFill>
              </a:rPr>
              <a:t>快速调用我们的模型在微信小程序端的使用。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主标题：替换文字、加粗"/>
          <p:cNvSpPr txBox="1"/>
          <p:nvPr/>
        </p:nvSpPr>
        <p:spPr>
          <a:xfrm>
            <a:off x="451428" y="5795153"/>
            <a:ext cx="15648515" cy="173380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215265">
              <a:defRPr sz="10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/>
              <a:t>识农害</a:t>
            </a:r>
            <a:r>
              <a:rPr lang="en-US" altLang="zh-CN" dirty="0"/>
              <a:t>-</a:t>
            </a:r>
            <a:r>
              <a:rPr lang="zh-CN" altLang="en-US" dirty="0"/>
              <a:t>口袋里的助农神器</a:t>
            </a:r>
            <a:endParaRPr dirty="0"/>
          </a:p>
        </p:txBody>
      </p:sp>
      <p:sp>
        <p:nvSpPr>
          <p:cNvPr id="123" name="专业技能培养云/职业技能实践云/创新成果转化云"/>
          <p:cNvSpPr txBox="1"/>
          <p:nvPr/>
        </p:nvSpPr>
        <p:spPr>
          <a:xfrm>
            <a:off x="451428" y="7929992"/>
            <a:ext cx="20729062" cy="7181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 defTabSz="215265">
              <a:defRPr sz="6000" b="0">
                <a:latin typeface="MicrosoftYaHeiLight"/>
                <a:ea typeface="MicrosoftYaHeiLight"/>
                <a:cs typeface="MicrosoftYaHeiLight"/>
                <a:sym typeface="MicrosoftYaHeiLight"/>
              </a:defRPr>
            </a:pPr>
            <a:r>
              <a:rPr lang="zh-CN" altLang="en-US" sz="4000" dirty="0"/>
              <a:t>将百度</a:t>
            </a:r>
            <a:r>
              <a:rPr lang="en-US" altLang="zh-CN" sz="4000" dirty="0" err="1"/>
              <a:t>EasyDL</a:t>
            </a:r>
            <a:r>
              <a:rPr lang="zh-CN" altLang="en-US" sz="4000" dirty="0"/>
              <a:t>训练的农作物病虫害识别模型部署在微信小程序端</a:t>
            </a:r>
            <a:endParaRPr lang="zh-CN" altLang="en-US" sz="4000" dirty="0"/>
          </a:p>
        </p:txBody>
      </p:sp>
      <p:sp>
        <p:nvSpPr>
          <p:cNvPr id="2" name="文本框 1"/>
          <p:cNvSpPr txBox="1"/>
          <p:nvPr/>
        </p:nvSpPr>
        <p:spPr>
          <a:xfrm>
            <a:off x="451428" y="10403448"/>
            <a:ext cx="10263674" cy="102592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河南理工大学 计算机学院 王荣胜</a:t>
            </a:r>
            <a:endParaRPr kumimoji="0" lang="en-US" altLang="zh-CN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b="0" dirty="0"/>
              <a:t>2020.11.10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成组"/>
          <p:cNvGrpSpPr/>
          <p:nvPr/>
        </p:nvGrpSpPr>
        <p:grpSpPr>
          <a:xfrm>
            <a:off x="11281911" y="2245894"/>
            <a:ext cx="3973434" cy="1343464"/>
            <a:chOff x="0" y="0"/>
            <a:chExt cx="3973432" cy="1343463"/>
          </a:xfrm>
        </p:grpSpPr>
        <p:sp>
          <p:nvSpPr>
            <p:cNvPr id="127" name="矩形 5"/>
            <p:cNvSpPr txBox="1"/>
            <p:nvPr/>
          </p:nvSpPr>
          <p:spPr>
            <a:xfrm>
              <a:off x="1668153" y="299173"/>
              <a:ext cx="2305280" cy="7451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>
              <a:lvl1pPr defTabSz="914400">
                <a:defRPr sz="3600" b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dirty="0"/>
                <a:t>视频演示</a:t>
              </a:r>
              <a:endParaRPr dirty="0"/>
            </a:p>
          </p:txBody>
        </p:sp>
        <p:sp>
          <p:nvSpPr>
            <p:cNvPr id="128" name="Freeform 5"/>
            <p:cNvSpPr/>
            <p:nvPr/>
          </p:nvSpPr>
          <p:spPr>
            <a:xfrm rot="5400000">
              <a:off x="107376" y="66017"/>
              <a:ext cx="1343464" cy="1211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3" extrusionOk="0">
                  <a:moveTo>
                    <a:pt x="16957" y="20435"/>
                  </a:moveTo>
                  <a:cubicBezTo>
                    <a:pt x="16775" y="20771"/>
                    <a:pt x="16523" y="21062"/>
                    <a:pt x="16200" y="21274"/>
                  </a:cubicBezTo>
                  <a:cubicBezTo>
                    <a:pt x="15861" y="21495"/>
                    <a:pt x="15491" y="21592"/>
                    <a:pt x="15120" y="21583"/>
                  </a:cubicBezTo>
                  <a:lnTo>
                    <a:pt x="6433" y="21583"/>
                  </a:lnTo>
                  <a:cubicBezTo>
                    <a:pt x="6086" y="21583"/>
                    <a:pt x="5723" y="21486"/>
                    <a:pt x="5400" y="21274"/>
                  </a:cubicBezTo>
                  <a:cubicBezTo>
                    <a:pt x="5077" y="21062"/>
                    <a:pt x="4817" y="20771"/>
                    <a:pt x="4643" y="20426"/>
                  </a:cubicBezTo>
                  <a:lnTo>
                    <a:pt x="284" y="11966"/>
                  </a:lnTo>
                  <a:cubicBezTo>
                    <a:pt x="102" y="11622"/>
                    <a:pt x="0" y="11225"/>
                    <a:pt x="0" y="10792"/>
                  </a:cubicBezTo>
                  <a:cubicBezTo>
                    <a:pt x="0" y="10359"/>
                    <a:pt x="102" y="9962"/>
                    <a:pt x="284" y="9609"/>
                  </a:cubicBezTo>
                  <a:lnTo>
                    <a:pt x="4627" y="1184"/>
                  </a:lnTo>
                  <a:cubicBezTo>
                    <a:pt x="4809" y="840"/>
                    <a:pt x="5069" y="531"/>
                    <a:pt x="5400" y="319"/>
                  </a:cubicBezTo>
                  <a:cubicBezTo>
                    <a:pt x="5707" y="116"/>
                    <a:pt x="6046" y="10"/>
                    <a:pt x="6385" y="1"/>
                  </a:cubicBezTo>
                  <a:lnTo>
                    <a:pt x="15104" y="1"/>
                  </a:lnTo>
                  <a:cubicBezTo>
                    <a:pt x="15475" y="-8"/>
                    <a:pt x="15853" y="89"/>
                    <a:pt x="16200" y="319"/>
                  </a:cubicBezTo>
                  <a:cubicBezTo>
                    <a:pt x="16523" y="522"/>
                    <a:pt x="16783" y="813"/>
                    <a:pt x="16957" y="1158"/>
                  </a:cubicBezTo>
                  <a:lnTo>
                    <a:pt x="21300" y="9582"/>
                  </a:lnTo>
                  <a:cubicBezTo>
                    <a:pt x="21490" y="9935"/>
                    <a:pt x="21600" y="10350"/>
                    <a:pt x="21600" y="10792"/>
                  </a:cubicBezTo>
                  <a:cubicBezTo>
                    <a:pt x="21600" y="11242"/>
                    <a:pt x="21490" y="11657"/>
                    <a:pt x="21293" y="12011"/>
                  </a:cubicBezTo>
                  <a:lnTo>
                    <a:pt x="16957" y="20435"/>
                  </a:lnTo>
                  <a:close/>
                </a:path>
              </a:pathLst>
            </a:custGeom>
            <a:solidFill>
              <a:srgbClr val="A8271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4800" b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</a:p>
          </p:txBody>
        </p:sp>
        <p:sp>
          <p:nvSpPr>
            <p:cNvPr id="129" name="矩形 11"/>
            <p:cNvSpPr txBox="1"/>
            <p:nvPr/>
          </p:nvSpPr>
          <p:spPr>
            <a:xfrm>
              <a:off x="0" y="189733"/>
              <a:ext cx="1558216" cy="963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lvl1pPr defTabSz="914400">
                <a:defRPr sz="4600" b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lvl1pPr>
            </a:lstStyle>
            <a:p>
              <a:r>
                <a:t>01</a:t>
              </a:r>
            </a:p>
          </p:txBody>
        </p:sp>
      </p:grpSp>
      <p:sp>
        <p:nvSpPr>
          <p:cNvPr id="131" name="矩形"/>
          <p:cNvSpPr/>
          <p:nvPr/>
        </p:nvSpPr>
        <p:spPr>
          <a:xfrm>
            <a:off x="-31254" y="0"/>
            <a:ext cx="7841556" cy="13716001"/>
          </a:xfrm>
          <a:prstGeom prst="rect">
            <a:avLst/>
          </a:prstGeom>
          <a:solidFill>
            <a:srgbClr val="A8271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2" name="文本框 3"/>
          <p:cNvSpPr txBox="1"/>
          <p:nvPr/>
        </p:nvSpPr>
        <p:spPr>
          <a:xfrm>
            <a:off x="1985993" y="3589358"/>
            <a:ext cx="3807062" cy="906381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>
            <a:lvl1pPr defTabSz="914400">
              <a:defRPr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CONTENTS</a:t>
            </a:r>
          </a:p>
        </p:txBody>
      </p:sp>
      <p:sp>
        <p:nvSpPr>
          <p:cNvPr id="133" name="文本框 3"/>
          <p:cNvSpPr txBox="1"/>
          <p:nvPr/>
        </p:nvSpPr>
        <p:spPr>
          <a:xfrm>
            <a:off x="1294895" y="2251965"/>
            <a:ext cx="5189258" cy="2605375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>
            <a:lvl1pPr defTabSz="914400">
              <a:defRPr sz="7000" spc="1166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>
              <a:defRPr b="0"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pPr>
            <a:r>
              <a:rPr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目录</a:t>
            </a:r>
            <a:endParaRPr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137" name="成组"/>
          <p:cNvGrpSpPr/>
          <p:nvPr/>
        </p:nvGrpSpPr>
        <p:grpSpPr>
          <a:xfrm>
            <a:off x="11281911" y="4099941"/>
            <a:ext cx="3880862" cy="1343464"/>
            <a:chOff x="0" y="0"/>
            <a:chExt cx="3880861" cy="1343463"/>
          </a:xfrm>
        </p:grpSpPr>
        <p:sp>
          <p:nvSpPr>
            <p:cNvPr id="134" name="矩形 5"/>
            <p:cNvSpPr txBox="1"/>
            <p:nvPr/>
          </p:nvSpPr>
          <p:spPr>
            <a:xfrm>
              <a:off x="1668153" y="314134"/>
              <a:ext cx="2212709" cy="715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>
              <a:lvl1pPr defTabSz="914400">
                <a:defRPr sz="3600" b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dirty="0"/>
                <a:t>想法溯源</a:t>
              </a:r>
              <a:endParaRPr dirty="0"/>
            </a:p>
          </p:txBody>
        </p:sp>
        <p:sp>
          <p:nvSpPr>
            <p:cNvPr id="135" name="Freeform 5"/>
            <p:cNvSpPr/>
            <p:nvPr/>
          </p:nvSpPr>
          <p:spPr>
            <a:xfrm rot="5400000">
              <a:off x="107376" y="66017"/>
              <a:ext cx="1343464" cy="1211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3" extrusionOk="0">
                  <a:moveTo>
                    <a:pt x="16957" y="20435"/>
                  </a:moveTo>
                  <a:cubicBezTo>
                    <a:pt x="16775" y="20771"/>
                    <a:pt x="16523" y="21062"/>
                    <a:pt x="16200" y="21274"/>
                  </a:cubicBezTo>
                  <a:cubicBezTo>
                    <a:pt x="15861" y="21495"/>
                    <a:pt x="15491" y="21592"/>
                    <a:pt x="15120" y="21583"/>
                  </a:cubicBezTo>
                  <a:lnTo>
                    <a:pt x="6433" y="21583"/>
                  </a:lnTo>
                  <a:cubicBezTo>
                    <a:pt x="6086" y="21583"/>
                    <a:pt x="5723" y="21486"/>
                    <a:pt x="5400" y="21274"/>
                  </a:cubicBezTo>
                  <a:cubicBezTo>
                    <a:pt x="5077" y="21062"/>
                    <a:pt x="4817" y="20771"/>
                    <a:pt x="4643" y="20426"/>
                  </a:cubicBezTo>
                  <a:lnTo>
                    <a:pt x="284" y="11966"/>
                  </a:lnTo>
                  <a:cubicBezTo>
                    <a:pt x="102" y="11622"/>
                    <a:pt x="0" y="11225"/>
                    <a:pt x="0" y="10792"/>
                  </a:cubicBezTo>
                  <a:cubicBezTo>
                    <a:pt x="0" y="10359"/>
                    <a:pt x="102" y="9962"/>
                    <a:pt x="284" y="9609"/>
                  </a:cubicBezTo>
                  <a:lnTo>
                    <a:pt x="4627" y="1184"/>
                  </a:lnTo>
                  <a:cubicBezTo>
                    <a:pt x="4809" y="840"/>
                    <a:pt x="5069" y="531"/>
                    <a:pt x="5400" y="319"/>
                  </a:cubicBezTo>
                  <a:cubicBezTo>
                    <a:pt x="5707" y="116"/>
                    <a:pt x="6046" y="10"/>
                    <a:pt x="6385" y="1"/>
                  </a:cubicBezTo>
                  <a:lnTo>
                    <a:pt x="15104" y="1"/>
                  </a:lnTo>
                  <a:cubicBezTo>
                    <a:pt x="15475" y="-8"/>
                    <a:pt x="15853" y="89"/>
                    <a:pt x="16200" y="319"/>
                  </a:cubicBezTo>
                  <a:cubicBezTo>
                    <a:pt x="16523" y="522"/>
                    <a:pt x="16783" y="813"/>
                    <a:pt x="16957" y="1158"/>
                  </a:cubicBezTo>
                  <a:lnTo>
                    <a:pt x="21300" y="9582"/>
                  </a:lnTo>
                  <a:cubicBezTo>
                    <a:pt x="21490" y="9935"/>
                    <a:pt x="21600" y="10350"/>
                    <a:pt x="21600" y="10792"/>
                  </a:cubicBezTo>
                  <a:cubicBezTo>
                    <a:pt x="21600" y="11242"/>
                    <a:pt x="21490" y="11657"/>
                    <a:pt x="21293" y="12011"/>
                  </a:cubicBezTo>
                  <a:lnTo>
                    <a:pt x="16957" y="20435"/>
                  </a:lnTo>
                  <a:close/>
                </a:path>
              </a:pathLst>
            </a:custGeom>
            <a:solidFill>
              <a:srgbClr val="A8271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4800" b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</a:p>
          </p:txBody>
        </p:sp>
        <p:sp>
          <p:nvSpPr>
            <p:cNvPr id="136" name="矩形 11"/>
            <p:cNvSpPr txBox="1"/>
            <p:nvPr/>
          </p:nvSpPr>
          <p:spPr>
            <a:xfrm>
              <a:off x="0" y="189733"/>
              <a:ext cx="1558216" cy="963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lvl1pPr defTabSz="914400">
                <a:defRPr sz="4600" b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lvl1pPr>
            </a:lstStyle>
            <a:p>
              <a:r>
                <a:t>02</a:t>
              </a:r>
            </a:p>
          </p:txBody>
        </p:sp>
      </p:grpSp>
      <p:grpSp>
        <p:nvGrpSpPr>
          <p:cNvPr id="141" name="成组"/>
          <p:cNvGrpSpPr/>
          <p:nvPr/>
        </p:nvGrpSpPr>
        <p:grpSpPr>
          <a:xfrm>
            <a:off x="11281910" y="5953988"/>
            <a:ext cx="3880865" cy="1343465"/>
            <a:chOff x="0" y="0"/>
            <a:chExt cx="3633586" cy="1343464"/>
          </a:xfrm>
        </p:grpSpPr>
        <p:sp>
          <p:nvSpPr>
            <p:cNvPr id="138" name="矩形 5"/>
            <p:cNvSpPr txBox="1"/>
            <p:nvPr/>
          </p:nvSpPr>
          <p:spPr>
            <a:xfrm>
              <a:off x="1671483" y="299173"/>
              <a:ext cx="1962103" cy="7451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>
              <a:lvl1pPr defTabSz="914400">
                <a:defRPr sz="3600" b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dirty="0"/>
                <a:t>平台部署</a:t>
              </a:r>
              <a:endParaRPr dirty="0"/>
            </a:p>
          </p:txBody>
        </p:sp>
        <p:sp>
          <p:nvSpPr>
            <p:cNvPr id="139" name="Freeform 5"/>
            <p:cNvSpPr/>
            <p:nvPr/>
          </p:nvSpPr>
          <p:spPr>
            <a:xfrm rot="5400000">
              <a:off x="107376" y="66017"/>
              <a:ext cx="1343464" cy="1211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3" extrusionOk="0">
                  <a:moveTo>
                    <a:pt x="16957" y="20435"/>
                  </a:moveTo>
                  <a:cubicBezTo>
                    <a:pt x="16775" y="20771"/>
                    <a:pt x="16523" y="21062"/>
                    <a:pt x="16200" y="21274"/>
                  </a:cubicBezTo>
                  <a:cubicBezTo>
                    <a:pt x="15861" y="21495"/>
                    <a:pt x="15491" y="21592"/>
                    <a:pt x="15120" y="21583"/>
                  </a:cubicBezTo>
                  <a:lnTo>
                    <a:pt x="6433" y="21583"/>
                  </a:lnTo>
                  <a:cubicBezTo>
                    <a:pt x="6086" y="21583"/>
                    <a:pt x="5723" y="21486"/>
                    <a:pt x="5400" y="21274"/>
                  </a:cubicBezTo>
                  <a:cubicBezTo>
                    <a:pt x="5077" y="21062"/>
                    <a:pt x="4817" y="20771"/>
                    <a:pt x="4643" y="20426"/>
                  </a:cubicBezTo>
                  <a:lnTo>
                    <a:pt x="284" y="11966"/>
                  </a:lnTo>
                  <a:cubicBezTo>
                    <a:pt x="102" y="11622"/>
                    <a:pt x="0" y="11225"/>
                    <a:pt x="0" y="10792"/>
                  </a:cubicBezTo>
                  <a:cubicBezTo>
                    <a:pt x="0" y="10359"/>
                    <a:pt x="102" y="9962"/>
                    <a:pt x="284" y="9609"/>
                  </a:cubicBezTo>
                  <a:lnTo>
                    <a:pt x="4627" y="1184"/>
                  </a:lnTo>
                  <a:cubicBezTo>
                    <a:pt x="4809" y="840"/>
                    <a:pt x="5069" y="531"/>
                    <a:pt x="5400" y="319"/>
                  </a:cubicBezTo>
                  <a:cubicBezTo>
                    <a:pt x="5707" y="116"/>
                    <a:pt x="6046" y="10"/>
                    <a:pt x="6385" y="1"/>
                  </a:cubicBezTo>
                  <a:lnTo>
                    <a:pt x="15104" y="1"/>
                  </a:lnTo>
                  <a:cubicBezTo>
                    <a:pt x="15475" y="-8"/>
                    <a:pt x="15853" y="89"/>
                    <a:pt x="16200" y="319"/>
                  </a:cubicBezTo>
                  <a:cubicBezTo>
                    <a:pt x="16523" y="522"/>
                    <a:pt x="16783" y="813"/>
                    <a:pt x="16957" y="1158"/>
                  </a:cubicBezTo>
                  <a:lnTo>
                    <a:pt x="21300" y="9582"/>
                  </a:lnTo>
                  <a:cubicBezTo>
                    <a:pt x="21490" y="9935"/>
                    <a:pt x="21600" y="10350"/>
                    <a:pt x="21600" y="10792"/>
                  </a:cubicBezTo>
                  <a:cubicBezTo>
                    <a:pt x="21600" y="11242"/>
                    <a:pt x="21490" y="11657"/>
                    <a:pt x="21293" y="12011"/>
                  </a:cubicBezTo>
                  <a:lnTo>
                    <a:pt x="16957" y="20435"/>
                  </a:lnTo>
                  <a:close/>
                </a:path>
              </a:pathLst>
            </a:custGeom>
            <a:solidFill>
              <a:srgbClr val="A8271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4800" b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</a:p>
          </p:txBody>
        </p:sp>
        <p:sp>
          <p:nvSpPr>
            <p:cNvPr id="140" name="矩形 11"/>
            <p:cNvSpPr txBox="1"/>
            <p:nvPr/>
          </p:nvSpPr>
          <p:spPr>
            <a:xfrm>
              <a:off x="0" y="189733"/>
              <a:ext cx="1558216" cy="963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lvl1pPr defTabSz="914400">
                <a:defRPr sz="4600" b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lvl1pPr>
            </a:lstStyle>
            <a:p>
              <a:r>
                <a:t>03</a:t>
              </a:r>
            </a:p>
          </p:txBody>
        </p:sp>
      </p:grpSp>
      <p:grpSp>
        <p:nvGrpSpPr>
          <p:cNvPr id="145" name="成组"/>
          <p:cNvGrpSpPr/>
          <p:nvPr/>
        </p:nvGrpSpPr>
        <p:grpSpPr>
          <a:xfrm>
            <a:off x="11281911" y="7808035"/>
            <a:ext cx="3973435" cy="1343465"/>
            <a:chOff x="0" y="0"/>
            <a:chExt cx="3973434" cy="1343464"/>
          </a:xfrm>
        </p:grpSpPr>
        <p:sp>
          <p:nvSpPr>
            <p:cNvPr id="142" name="矩形 5"/>
            <p:cNvSpPr txBox="1"/>
            <p:nvPr/>
          </p:nvSpPr>
          <p:spPr>
            <a:xfrm>
              <a:off x="1479064" y="299174"/>
              <a:ext cx="2494370" cy="7451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>
              <a:lvl1pPr defTabSz="914400">
                <a:defRPr sz="3600" b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dirty="0"/>
                <a:t>小程序部署</a:t>
              </a:r>
              <a:endParaRPr dirty="0"/>
            </a:p>
          </p:txBody>
        </p:sp>
        <p:sp>
          <p:nvSpPr>
            <p:cNvPr id="143" name="Freeform 5"/>
            <p:cNvSpPr/>
            <p:nvPr/>
          </p:nvSpPr>
          <p:spPr>
            <a:xfrm rot="5400000">
              <a:off x="107376" y="66017"/>
              <a:ext cx="1343464" cy="1211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3" extrusionOk="0">
                  <a:moveTo>
                    <a:pt x="16957" y="20435"/>
                  </a:moveTo>
                  <a:cubicBezTo>
                    <a:pt x="16775" y="20771"/>
                    <a:pt x="16523" y="21062"/>
                    <a:pt x="16200" y="21274"/>
                  </a:cubicBezTo>
                  <a:cubicBezTo>
                    <a:pt x="15861" y="21495"/>
                    <a:pt x="15491" y="21592"/>
                    <a:pt x="15120" y="21583"/>
                  </a:cubicBezTo>
                  <a:lnTo>
                    <a:pt x="6433" y="21583"/>
                  </a:lnTo>
                  <a:cubicBezTo>
                    <a:pt x="6086" y="21583"/>
                    <a:pt x="5723" y="21486"/>
                    <a:pt x="5400" y="21274"/>
                  </a:cubicBezTo>
                  <a:cubicBezTo>
                    <a:pt x="5077" y="21062"/>
                    <a:pt x="4817" y="20771"/>
                    <a:pt x="4643" y="20426"/>
                  </a:cubicBezTo>
                  <a:lnTo>
                    <a:pt x="284" y="11966"/>
                  </a:lnTo>
                  <a:cubicBezTo>
                    <a:pt x="102" y="11622"/>
                    <a:pt x="0" y="11225"/>
                    <a:pt x="0" y="10792"/>
                  </a:cubicBezTo>
                  <a:cubicBezTo>
                    <a:pt x="0" y="10359"/>
                    <a:pt x="102" y="9962"/>
                    <a:pt x="284" y="9609"/>
                  </a:cubicBezTo>
                  <a:lnTo>
                    <a:pt x="4627" y="1184"/>
                  </a:lnTo>
                  <a:cubicBezTo>
                    <a:pt x="4809" y="840"/>
                    <a:pt x="5069" y="531"/>
                    <a:pt x="5400" y="319"/>
                  </a:cubicBezTo>
                  <a:cubicBezTo>
                    <a:pt x="5707" y="116"/>
                    <a:pt x="6046" y="10"/>
                    <a:pt x="6385" y="1"/>
                  </a:cubicBezTo>
                  <a:lnTo>
                    <a:pt x="15104" y="1"/>
                  </a:lnTo>
                  <a:cubicBezTo>
                    <a:pt x="15475" y="-8"/>
                    <a:pt x="15853" y="89"/>
                    <a:pt x="16200" y="319"/>
                  </a:cubicBezTo>
                  <a:cubicBezTo>
                    <a:pt x="16523" y="522"/>
                    <a:pt x="16783" y="813"/>
                    <a:pt x="16957" y="1158"/>
                  </a:cubicBezTo>
                  <a:lnTo>
                    <a:pt x="21300" y="9582"/>
                  </a:lnTo>
                  <a:cubicBezTo>
                    <a:pt x="21490" y="9935"/>
                    <a:pt x="21600" y="10350"/>
                    <a:pt x="21600" y="10792"/>
                  </a:cubicBezTo>
                  <a:cubicBezTo>
                    <a:pt x="21600" y="11242"/>
                    <a:pt x="21490" y="11657"/>
                    <a:pt x="21293" y="12011"/>
                  </a:cubicBezTo>
                  <a:lnTo>
                    <a:pt x="16957" y="20435"/>
                  </a:lnTo>
                  <a:close/>
                </a:path>
              </a:pathLst>
            </a:custGeom>
            <a:solidFill>
              <a:srgbClr val="A8271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4800" b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</a:p>
          </p:txBody>
        </p:sp>
        <p:sp>
          <p:nvSpPr>
            <p:cNvPr id="144" name="矩形 11"/>
            <p:cNvSpPr txBox="1"/>
            <p:nvPr/>
          </p:nvSpPr>
          <p:spPr>
            <a:xfrm>
              <a:off x="0" y="189733"/>
              <a:ext cx="1558216" cy="963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lvl1pPr defTabSz="914400">
                <a:defRPr sz="4600" b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lvl1pPr>
            </a:lstStyle>
            <a:p>
              <a:r>
                <a:t>04</a:t>
              </a:r>
            </a:p>
          </p:txBody>
        </p:sp>
      </p:grpSp>
      <p:grpSp>
        <p:nvGrpSpPr>
          <p:cNvPr id="149" name="成组"/>
          <p:cNvGrpSpPr/>
          <p:nvPr/>
        </p:nvGrpSpPr>
        <p:grpSpPr>
          <a:xfrm>
            <a:off x="11281911" y="9662082"/>
            <a:ext cx="4090512" cy="1343464"/>
            <a:chOff x="0" y="0"/>
            <a:chExt cx="4090510" cy="1343463"/>
          </a:xfrm>
        </p:grpSpPr>
        <p:sp>
          <p:nvSpPr>
            <p:cNvPr id="146" name="矩形 5"/>
            <p:cNvSpPr txBox="1"/>
            <p:nvPr/>
          </p:nvSpPr>
          <p:spPr>
            <a:xfrm>
              <a:off x="1668153" y="280253"/>
              <a:ext cx="2422358" cy="7829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>
              <a:lvl1pPr defTabSz="914400">
                <a:defRPr sz="3600" b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dirty="0"/>
                <a:t>未来设想</a:t>
              </a:r>
              <a:endParaRPr dirty="0"/>
            </a:p>
          </p:txBody>
        </p:sp>
        <p:sp>
          <p:nvSpPr>
            <p:cNvPr id="147" name="Freeform 5"/>
            <p:cNvSpPr/>
            <p:nvPr/>
          </p:nvSpPr>
          <p:spPr>
            <a:xfrm rot="5400000">
              <a:off x="107376" y="66017"/>
              <a:ext cx="1343464" cy="1211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3" extrusionOk="0">
                  <a:moveTo>
                    <a:pt x="16957" y="20435"/>
                  </a:moveTo>
                  <a:cubicBezTo>
                    <a:pt x="16775" y="20771"/>
                    <a:pt x="16523" y="21062"/>
                    <a:pt x="16200" y="21274"/>
                  </a:cubicBezTo>
                  <a:cubicBezTo>
                    <a:pt x="15861" y="21495"/>
                    <a:pt x="15491" y="21592"/>
                    <a:pt x="15120" y="21583"/>
                  </a:cubicBezTo>
                  <a:lnTo>
                    <a:pt x="6433" y="21583"/>
                  </a:lnTo>
                  <a:cubicBezTo>
                    <a:pt x="6086" y="21583"/>
                    <a:pt x="5723" y="21486"/>
                    <a:pt x="5400" y="21274"/>
                  </a:cubicBezTo>
                  <a:cubicBezTo>
                    <a:pt x="5077" y="21062"/>
                    <a:pt x="4817" y="20771"/>
                    <a:pt x="4643" y="20426"/>
                  </a:cubicBezTo>
                  <a:lnTo>
                    <a:pt x="284" y="11966"/>
                  </a:lnTo>
                  <a:cubicBezTo>
                    <a:pt x="102" y="11622"/>
                    <a:pt x="0" y="11225"/>
                    <a:pt x="0" y="10792"/>
                  </a:cubicBezTo>
                  <a:cubicBezTo>
                    <a:pt x="0" y="10359"/>
                    <a:pt x="102" y="9962"/>
                    <a:pt x="284" y="9609"/>
                  </a:cubicBezTo>
                  <a:lnTo>
                    <a:pt x="4627" y="1184"/>
                  </a:lnTo>
                  <a:cubicBezTo>
                    <a:pt x="4809" y="840"/>
                    <a:pt x="5069" y="531"/>
                    <a:pt x="5400" y="319"/>
                  </a:cubicBezTo>
                  <a:cubicBezTo>
                    <a:pt x="5707" y="116"/>
                    <a:pt x="6046" y="10"/>
                    <a:pt x="6385" y="1"/>
                  </a:cubicBezTo>
                  <a:lnTo>
                    <a:pt x="15104" y="1"/>
                  </a:lnTo>
                  <a:cubicBezTo>
                    <a:pt x="15475" y="-8"/>
                    <a:pt x="15853" y="89"/>
                    <a:pt x="16200" y="319"/>
                  </a:cubicBezTo>
                  <a:cubicBezTo>
                    <a:pt x="16523" y="522"/>
                    <a:pt x="16783" y="813"/>
                    <a:pt x="16957" y="1158"/>
                  </a:cubicBezTo>
                  <a:lnTo>
                    <a:pt x="21300" y="9582"/>
                  </a:lnTo>
                  <a:cubicBezTo>
                    <a:pt x="21490" y="9935"/>
                    <a:pt x="21600" y="10350"/>
                    <a:pt x="21600" y="10792"/>
                  </a:cubicBezTo>
                  <a:cubicBezTo>
                    <a:pt x="21600" y="11242"/>
                    <a:pt x="21490" y="11657"/>
                    <a:pt x="21293" y="12011"/>
                  </a:cubicBezTo>
                  <a:lnTo>
                    <a:pt x="16957" y="20435"/>
                  </a:lnTo>
                  <a:close/>
                </a:path>
              </a:pathLst>
            </a:custGeom>
            <a:solidFill>
              <a:srgbClr val="A8271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4800" b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</a:p>
          </p:txBody>
        </p:sp>
        <p:sp>
          <p:nvSpPr>
            <p:cNvPr id="148" name="矩形 11"/>
            <p:cNvSpPr txBox="1"/>
            <p:nvPr/>
          </p:nvSpPr>
          <p:spPr>
            <a:xfrm>
              <a:off x="0" y="189733"/>
              <a:ext cx="1558216" cy="963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lvl1pPr defTabSz="914400">
                <a:defRPr sz="4600" b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lvl1pPr>
            </a:lstStyle>
            <a:p>
              <a:r>
                <a:t>05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成组"/>
          <p:cNvGrpSpPr/>
          <p:nvPr/>
        </p:nvGrpSpPr>
        <p:grpSpPr>
          <a:xfrm>
            <a:off x="9205460" y="4591050"/>
            <a:ext cx="9711189" cy="3524250"/>
            <a:chOff x="0" y="0"/>
            <a:chExt cx="3973432" cy="1343463"/>
          </a:xfrm>
        </p:grpSpPr>
        <p:sp>
          <p:nvSpPr>
            <p:cNvPr id="127" name="矩形 5"/>
            <p:cNvSpPr txBox="1"/>
            <p:nvPr/>
          </p:nvSpPr>
          <p:spPr>
            <a:xfrm>
              <a:off x="1668153" y="299173"/>
              <a:ext cx="2305280" cy="7451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>
              <a:lvl1pPr defTabSz="914400">
                <a:defRPr sz="3600" b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sz="9600" dirty="0"/>
                <a:t>视频演示</a:t>
              </a:r>
              <a:endParaRPr sz="9600" dirty="0"/>
            </a:p>
          </p:txBody>
        </p:sp>
        <p:sp>
          <p:nvSpPr>
            <p:cNvPr id="128" name="Freeform 5"/>
            <p:cNvSpPr/>
            <p:nvPr/>
          </p:nvSpPr>
          <p:spPr>
            <a:xfrm rot="5400000">
              <a:off x="107376" y="66017"/>
              <a:ext cx="1343464" cy="1211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3" extrusionOk="0">
                  <a:moveTo>
                    <a:pt x="16957" y="20435"/>
                  </a:moveTo>
                  <a:cubicBezTo>
                    <a:pt x="16775" y="20771"/>
                    <a:pt x="16523" y="21062"/>
                    <a:pt x="16200" y="21274"/>
                  </a:cubicBezTo>
                  <a:cubicBezTo>
                    <a:pt x="15861" y="21495"/>
                    <a:pt x="15491" y="21592"/>
                    <a:pt x="15120" y="21583"/>
                  </a:cubicBezTo>
                  <a:lnTo>
                    <a:pt x="6433" y="21583"/>
                  </a:lnTo>
                  <a:cubicBezTo>
                    <a:pt x="6086" y="21583"/>
                    <a:pt x="5723" y="21486"/>
                    <a:pt x="5400" y="21274"/>
                  </a:cubicBezTo>
                  <a:cubicBezTo>
                    <a:pt x="5077" y="21062"/>
                    <a:pt x="4817" y="20771"/>
                    <a:pt x="4643" y="20426"/>
                  </a:cubicBezTo>
                  <a:lnTo>
                    <a:pt x="284" y="11966"/>
                  </a:lnTo>
                  <a:cubicBezTo>
                    <a:pt x="102" y="11622"/>
                    <a:pt x="0" y="11225"/>
                    <a:pt x="0" y="10792"/>
                  </a:cubicBezTo>
                  <a:cubicBezTo>
                    <a:pt x="0" y="10359"/>
                    <a:pt x="102" y="9962"/>
                    <a:pt x="284" y="9609"/>
                  </a:cubicBezTo>
                  <a:lnTo>
                    <a:pt x="4627" y="1184"/>
                  </a:lnTo>
                  <a:cubicBezTo>
                    <a:pt x="4809" y="840"/>
                    <a:pt x="5069" y="531"/>
                    <a:pt x="5400" y="319"/>
                  </a:cubicBezTo>
                  <a:cubicBezTo>
                    <a:pt x="5707" y="116"/>
                    <a:pt x="6046" y="10"/>
                    <a:pt x="6385" y="1"/>
                  </a:cubicBezTo>
                  <a:lnTo>
                    <a:pt x="15104" y="1"/>
                  </a:lnTo>
                  <a:cubicBezTo>
                    <a:pt x="15475" y="-8"/>
                    <a:pt x="15853" y="89"/>
                    <a:pt x="16200" y="319"/>
                  </a:cubicBezTo>
                  <a:cubicBezTo>
                    <a:pt x="16523" y="522"/>
                    <a:pt x="16783" y="813"/>
                    <a:pt x="16957" y="1158"/>
                  </a:cubicBezTo>
                  <a:lnTo>
                    <a:pt x="21300" y="9582"/>
                  </a:lnTo>
                  <a:cubicBezTo>
                    <a:pt x="21490" y="9935"/>
                    <a:pt x="21600" y="10350"/>
                    <a:pt x="21600" y="10792"/>
                  </a:cubicBezTo>
                  <a:cubicBezTo>
                    <a:pt x="21600" y="11242"/>
                    <a:pt x="21490" y="11657"/>
                    <a:pt x="21293" y="12011"/>
                  </a:cubicBezTo>
                  <a:lnTo>
                    <a:pt x="16957" y="20435"/>
                  </a:lnTo>
                  <a:close/>
                </a:path>
              </a:pathLst>
            </a:custGeom>
            <a:solidFill>
              <a:srgbClr val="A8271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4800" b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</a:p>
          </p:txBody>
        </p:sp>
        <p:sp>
          <p:nvSpPr>
            <p:cNvPr id="129" name="矩形 11"/>
            <p:cNvSpPr txBox="1"/>
            <p:nvPr/>
          </p:nvSpPr>
          <p:spPr>
            <a:xfrm>
              <a:off x="0" y="189733"/>
              <a:ext cx="1558216" cy="963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lvl1pPr defTabSz="914400">
                <a:defRPr sz="4600" b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lvl1pPr>
            </a:lstStyle>
            <a:p>
              <a:r>
                <a:rPr sz="8000" dirty="0"/>
                <a:t>01</a:t>
              </a:r>
              <a:endParaRPr sz="8000" dirty="0"/>
            </a:p>
          </p:txBody>
        </p:sp>
      </p:grpSp>
      <p:sp>
        <p:nvSpPr>
          <p:cNvPr id="131" name="矩形"/>
          <p:cNvSpPr/>
          <p:nvPr/>
        </p:nvSpPr>
        <p:spPr>
          <a:xfrm>
            <a:off x="-31254" y="0"/>
            <a:ext cx="7841556" cy="13716001"/>
          </a:xfrm>
          <a:prstGeom prst="rect">
            <a:avLst/>
          </a:prstGeom>
          <a:solidFill>
            <a:srgbClr val="A8271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7470" y="1078867"/>
            <a:ext cx="3358030" cy="1042894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/>
              <a:t>视频演示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成组"/>
          <p:cNvGrpSpPr/>
          <p:nvPr/>
        </p:nvGrpSpPr>
        <p:grpSpPr>
          <a:xfrm>
            <a:off x="9312978" y="4591050"/>
            <a:ext cx="9603673" cy="3524253"/>
            <a:chOff x="43992" y="0"/>
            <a:chExt cx="3929441" cy="1343464"/>
          </a:xfrm>
        </p:grpSpPr>
        <p:sp>
          <p:nvSpPr>
            <p:cNvPr id="127" name="矩形 5"/>
            <p:cNvSpPr txBox="1"/>
            <p:nvPr/>
          </p:nvSpPr>
          <p:spPr>
            <a:xfrm>
              <a:off x="1668153" y="299173"/>
              <a:ext cx="2305280" cy="7451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>
              <a:lvl1pPr defTabSz="914400">
                <a:defRPr sz="3600" b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sz="9600" dirty="0"/>
                <a:t>想法溯源</a:t>
              </a:r>
              <a:endParaRPr sz="9600" dirty="0"/>
            </a:p>
          </p:txBody>
        </p:sp>
        <p:sp>
          <p:nvSpPr>
            <p:cNvPr id="128" name="Freeform 5"/>
            <p:cNvSpPr/>
            <p:nvPr/>
          </p:nvSpPr>
          <p:spPr>
            <a:xfrm rot="5400000">
              <a:off x="107376" y="66017"/>
              <a:ext cx="1343464" cy="1211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3" extrusionOk="0">
                  <a:moveTo>
                    <a:pt x="16957" y="20435"/>
                  </a:moveTo>
                  <a:cubicBezTo>
                    <a:pt x="16775" y="20771"/>
                    <a:pt x="16523" y="21062"/>
                    <a:pt x="16200" y="21274"/>
                  </a:cubicBezTo>
                  <a:cubicBezTo>
                    <a:pt x="15861" y="21495"/>
                    <a:pt x="15491" y="21592"/>
                    <a:pt x="15120" y="21583"/>
                  </a:cubicBezTo>
                  <a:lnTo>
                    <a:pt x="6433" y="21583"/>
                  </a:lnTo>
                  <a:cubicBezTo>
                    <a:pt x="6086" y="21583"/>
                    <a:pt x="5723" y="21486"/>
                    <a:pt x="5400" y="21274"/>
                  </a:cubicBezTo>
                  <a:cubicBezTo>
                    <a:pt x="5077" y="21062"/>
                    <a:pt x="4817" y="20771"/>
                    <a:pt x="4643" y="20426"/>
                  </a:cubicBezTo>
                  <a:lnTo>
                    <a:pt x="284" y="11966"/>
                  </a:lnTo>
                  <a:cubicBezTo>
                    <a:pt x="102" y="11622"/>
                    <a:pt x="0" y="11225"/>
                    <a:pt x="0" y="10792"/>
                  </a:cubicBezTo>
                  <a:cubicBezTo>
                    <a:pt x="0" y="10359"/>
                    <a:pt x="102" y="9962"/>
                    <a:pt x="284" y="9609"/>
                  </a:cubicBezTo>
                  <a:lnTo>
                    <a:pt x="4627" y="1184"/>
                  </a:lnTo>
                  <a:cubicBezTo>
                    <a:pt x="4809" y="840"/>
                    <a:pt x="5069" y="531"/>
                    <a:pt x="5400" y="319"/>
                  </a:cubicBezTo>
                  <a:cubicBezTo>
                    <a:pt x="5707" y="116"/>
                    <a:pt x="6046" y="10"/>
                    <a:pt x="6385" y="1"/>
                  </a:cubicBezTo>
                  <a:lnTo>
                    <a:pt x="15104" y="1"/>
                  </a:lnTo>
                  <a:cubicBezTo>
                    <a:pt x="15475" y="-8"/>
                    <a:pt x="15853" y="89"/>
                    <a:pt x="16200" y="319"/>
                  </a:cubicBezTo>
                  <a:cubicBezTo>
                    <a:pt x="16523" y="522"/>
                    <a:pt x="16783" y="813"/>
                    <a:pt x="16957" y="1158"/>
                  </a:cubicBezTo>
                  <a:lnTo>
                    <a:pt x="21300" y="9582"/>
                  </a:lnTo>
                  <a:cubicBezTo>
                    <a:pt x="21490" y="9935"/>
                    <a:pt x="21600" y="10350"/>
                    <a:pt x="21600" y="10792"/>
                  </a:cubicBezTo>
                  <a:cubicBezTo>
                    <a:pt x="21600" y="11242"/>
                    <a:pt x="21490" y="11657"/>
                    <a:pt x="21293" y="12011"/>
                  </a:cubicBezTo>
                  <a:lnTo>
                    <a:pt x="16957" y="20435"/>
                  </a:lnTo>
                  <a:close/>
                </a:path>
              </a:pathLst>
            </a:custGeom>
            <a:solidFill>
              <a:srgbClr val="A8271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4800" b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</a:p>
          </p:txBody>
        </p:sp>
        <p:sp>
          <p:nvSpPr>
            <p:cNvPr id="129" name="矩形 11"/>
            <p:cNvSpPr txBox="1"/>
            <p:nvPr/>
          </p:nvSpPr>
          <p:spPr>
            <a:xfrm>
              <a:off x="43992" y="210597"/>
              <a:ext cx="1463603" cy="9213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lvl1pPr defTabSz="914400">
                <a:defRPr sz="4600" b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lvl1pPr>
            </a:lstStyle>
            <a:p>
              <a:r>
                <a:rPr sz="8000" dirty="0"/>
                <a:t>0</a:t>
              </a:r>
              <a:r>
                <a:rPr lang="en-US" altLang="zh-CN" sz="8000" dirty="0"/>
                <a:t>2</a:t>
              </a:r>
              <a:endParaRPr sz="8000" dirty="0"/>
            </a:p>
          </p:txBody>
        </p:sp>
      </p:grpSp>
      <p:sp>
        <p:nvSpPr>
          <p:cNvPr id="131" name="矩形"/>
          <p:cNvSpPr/>
          <p:nvPr/>
        </p:nvSpPr>
        <p:spPr>
          <a:xfrm>
            <a:off x="-31254" y="0"/>
            <a:ext cx="7841556" cy="13716001"/>
          </a:xfrm>
          <a:prstGeom prst="rect">
            <a:avLst/>
          </a:prstGeom>
          <a:solidFill>
            <a:srgbClr val="A8271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7470" y="1078867"/>
            <a:ext cx="3358030" cy="1042894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/>
              <a:t>想法溯源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962025" y="2692500"/>
            <a:ext cx="22459950" cy="194925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0" dirty="0"/>
              <a:t>别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人做到了：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基于华为</a:t>
            </a:r>
            <a:r>
              <a:rPr lang="zh-CN" altLang="en-US" sz="4000" b="0" dirty="0"/>
              <a:t>一站式</a:t>
            </a:r>
            <a:r>
              <a:rPr lang="en-US" altLang="zh-CN" sz="4000" b="0" dirty="0"/>
              <a:t>AI</a:t>
            </a:r>
            <a:r>
              <a:rPr lang="zh-CN" altLang="en-US" sz="4000" b="0" dirty="0"/>
              <a:t>开发平台</a:t>
            </a:r>
            <a:r>
              <a:rPr lang="en-US" altLang="zh-CN" sz="4000" b="0" dirty="0" err="1"/>
              <a:t>ModelArts</a:t>
            </a:r>
            <a:r>
              <a:rPr lang="en-US" altLang="zh-CN" sz="4000" b="0" dirty="0"/>
              <a:t>+</a:t>
            </a:r>
            <a:r>
              <a:rPr lang="zh-CN" altLang="en-US" sz="4000" b="0" dirty="0"/>
              <a:t>公开农作物病虫害数据</a:t>
            </a:r>
            <a:r>
              <a:rPr lang="en-US" altLang="zh-CN" sz="4000" b="0" dirty="0"/>
              <a:t>=</a:t>
            </a:r>
            <a:r>
              <a:rPr lang="zh-CN" altLang="en-US" sz="4000" b="0" dirty="0"/>
              <a:t>农作物病虫害识别模型</a:t>
            </a:r>
            <a:endParaRPr lang="en-US" altLang="zh-CN" sz="4000" b="0" dirty="0"/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农作物病虫害识别模型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微信小程序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口袋里的助农神器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75" y="7161261"/>
            <a:ext cx="2438400" cy="2847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箭头: 右 5"/>
          <p:cNvSpPr/>
          <p:nvPr/>
        </p:nvSpPr>
        <p:spPr>
          <a:xfrm>
            <a:off x="4641652" y="8096250"/>
            <a:ext cx="2647950" cy="977999"/>
          </a:xfrm>
          <a:prstGeom prst="rightArrow">
            <a:avLst/>
          </a:prstGeom>
          <a:solidFill>
            <a:srgbClr val="C00000"/>
          </a:solidFill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829" y="4749899"/>
            <a:ext cx="4864894" cy="8648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箭头: 右 9"/>
          <p:cNvSpPr/>
          <p:nvPr/>
        </p:nvSpPr>
        <p:spPr>
          <a:xfrm>
            <a:off x="14636950" y="8096248"/>
            <a:ext cx="2647950" cy="977999"/>
          </a:xfrm>
          <a:prstGeom prst="rightArrow">
            <a:avLst/>
          </a:prstGeom>
          <a:solidFill>
            <a:srgbClr val="C00000"/>
          </a:solidFill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6577" y="4749899"/>
            <a:ext cx="4895848" cy="87037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7470" y="1078867"/>
            <a:ext cx="3358030" cy="1042894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/>
              <a:t>想法溯源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962025" y="2692500"/>
            <a:ext cx="22459950" cy="194925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0" dirty="0"/>
              <a:t>我想做到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：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基于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百度</a:t>
            </a:r>
            <a:r>
              <a:rPr lang="zh-CN" altLang="en-US" sz="4000" b="0" dirty="0">
                <a:solidFill>
                  <a:srgbClr val="FF0000"/>
                </a:solidFill>
              </a:rPr>
              <a:t>一站式</a:t>
            </a:r>
            <a:r>
              <a:rPr lang="en-US" altLang="zh-CN" sz="4000" b="0" dirty="0">
                <a:solidFill>
                  <a:srgbClr val="FF0000"/>
                </a:solidFill>
              </a:rPr>
              <a:t>AI</a:t>
            </a:r>
            <a:r>
              <a:rPr lang="zh-CN" altLang="en-US" sz="4000" b="0" dirty="0">
                <a:solidFill>
                  <a:srgbClr val="FF0000"/>
                </a:solidFill>
              </a:rPr>
              <a:t>开发平台</a:t>
            </a:r>
            <a:r>
              <a:rPr lang="en-US" altLang="zh-CN" sz="4000" b="0" dirty="0" err="1">
                <a:solidFill>
                  <a:srgbClr val="FF0000"/>
                </a:solidFill>
              </a:rPr>
              <a:t>EasyDL</a:t>
            </a:r>
            <a:r>
              <a:rPr lang="en-US" altLang="zh-CN" sz="4000" b="0" dirty="0"/>
              <a:t>+</a:t>
            </a:r>
            <a:r>
              <a:rPr lang="zh-CN" altLang="en-US" sz="4000" b="0" dirty="0"/>
              <a:t>公开农作物病虫害数据</a:t>
            </a:r>
            <a:r>
              <a:rPr lang="en-US" altLang="zh-CN" sz="4000" b="0" dirty="0"/>
              <a:t>=</a:t>
            </a:r>
            <a:r>
              <a:rPr lang="zh-CN" altLang="en-US" sz="4000" b="0" dirty="0"/>
              <a:t>农作物病虫害识别模型</a:t>
            </a:r>
            <a:endParaRPr lang="en-US" altLang="zh-CN" sz="4000" b="0" dirty="0"/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农作物病虫害识别模型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微信小程序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实现口袋里的助农神器（</a:t>
            </a:r>
            <a:r>
              <a:rPr kumimoji="0" lang="en-US" altLang="zh-CN" sz="40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EasyDL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版本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）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470" y="4781318"/>
            <a:ext cx="17935576" cy="32647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470" y="8185643"/>
            <a:ext cx="17935576" cy="50315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7470" y="1078867"/>
            <a:ext cx="3358030" cy="1042894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/>
              <a:t>想法溯源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962025" y="3038377"/>
            <a:ext cx="22459950" cy="133369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基于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百度</a:t>
            </a:r>
            <a:r>
              <a:rPr lang="zh-CN" altLang="en-US" sz="4000" b="0" dirty="0">
                <a:solidFill>
                  <a:srgbClr val="FF0000"/>
                </a:solidFill>
              </a:rPr>
              <a:t>一站式</a:t>
            </a:r>
            <a:r>
              <a:rPr lang="en-US" altLang="zh-CN" sz="4000" b="0" dirty="0">
                <a:solidFill>
                  <a:srgbClr val="FF0000"/>
                </a:solidFill>
              </a:rPr>
              <a:t>AI</a:t>
            </a:r>
            <a:r>
              <a:rPr lang="zh-CN" altLang="en-US" sz="4000" b="0" dirty="0">
                <a:solidFill>
                  <a:srgbClr val="FF0000"/>
                </a:solidFill>
              </a:rPr>
              <a:t>开发平台</a:t>
            </a:r>
            <a:r>
              <a:rPr lang="en-US" altLang="zh-CN" sz="4000" b="0" dirty="0" err="1">
                <a:solidFill>
                  <a:srgbClr val="FF0000"/>
                </a:solidFill>
              </a:rPr>
              <a:t>EasyDL</a:t>
            </a:r>
            <a:r>
              <a:rPr lang="en-US" altLang="zh-CN" sz="4000" b="0" dirty="0">
                <a:solidFill>
                  <a:schemeClr val="accent3"/>
                </a:solidFill>
              </a:rPr>
              <a:t>+</a:t>
            </a:r>
            <a:r>
              <a:rPr lang="zh-CN" altLang="en-US" sz="4000" b="0" dirty="0">
                <a:solidFill>
                  <a:schemeClr val="accent3"/>
                </a:solidFill>
              </a:rPr>
              <a:t>公开农作物病虫害数据</a:t>
            </a:r>
            <a:r>
              <a:rPr lang="en-US" altLang="zh-CN" sz="4000" b="0" dirty="0">
                <a:solidFill>
                  <a:schemeClr val="accent3"/>
                </a:solidFill>
              </a:rPr>
              <a:t>=</a:t>
            </a:r>
            <a:r>
              <a:rPr lang="zh-CN" altLang="en-US" sz="4000" b="0" dirty="0">
                <a:solidFill>
                  <a:schemeClr val="accent3"/>
                </a:solidFill>
              </a:rPr>
              <a:t>农作物病虫害识别模型</a:t>
            </a:r>
            <a:endParaRPr lang="en-US" altLang="zh-CN" sz="4000" b="0" dirty="0">
              <a:solidFill>
                <a:schemeClr val="accent3"/>
              </a:solidFill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农作物病虫害识别模型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微信小程序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实现口袋里的助农神器（</a:t>
            </a:r>
            <a:r>
              <a:rPr kumimoji="0" lang="en-US" altLang="zh-CN" sz="40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EasyDL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版本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）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62025" y="5288691"/>
            <a:ext cx="21393150" cy="305724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9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做到这里，我的模型就有了，那么显然我目标的第一步也就完成了！</a:t>
            </a:r>
            <a:endParaRPr kumimoji="0" lang="zh-CN" altLang="en-US" sz="9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62025" y="8998049"/>
            <a:ext cx="20840700" cy="194925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作为一站式开发平台</a:t>
            </a:r>
            <a:r>
              <a:rPr kumimoji="0" lang="zh-CN" altLang="en-US" sz="6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百度</a:t>
            </a:r>
            <a:r>
              <a:rPr kumimoji="0" lang="en-US" altLang="zh-CN" sz="60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EasyDL</a:t>
            </a:r>
            <a:r>
              <a:rPr kumimoji="0" lang="en-US" altLang="zh-CN" sz="6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zh-CN" alt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，</a:t>
            </a:r>
            <a:r>
              <a:rPr lang="zh-CN" altLang="en-US" sz="6000" b="0" dirty="0"/>
              <a:t>它</a:t>
            </a:r>
            <a:r>
              <a:rPr kumimoji="0" lang="zh-CN" alt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现在能为我们</a:t>
            </a:r>
            <a:r>
              <a:rPr lang="zh-CN" altLang="en-US" sz="6000" b="0" dirty="0"/>
              <a:t>部署自己的模型做什么呢？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1127</Words>
  <Application>WPS 演示</Application>
  <PresentationFormat>自定义</PresentationFormat>
  <Paragraphs>113</Paragraphs>
  <Slides>19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Arial</vt:lpstr>
      <vt:lpstr>宋体</vt:lpstr>
      <vt:lpstr>Wingdings</vt:lpstr>
      <vt:lpstr>Helvetica Neue</vt:lpstr>
      <vt:lpstr>Helvetica Neue Medium</vt:lpstr>
      <vt:lpstr>Helvetica Neue Light</vt:lpstr>
      <vt:lpstr>Calibri</vt:lpstr>
      <vt:lpstr>微软雅黑</vt:lpstr>
      <vt:lpstr>MicrosoftYaHeiLight</vt:lpstr>
      <vt:lpstr>Arial Black</vt:lpstr>
      <vt:lpstr>Arial Unicode MS</vt:lpstr>
      <vt:lpstr>Segoe Print</vt:lpstr>
      <vt:lpstr>White</vt:lpstr>
      <vt:lpstr>扫码体验微信小程序版的EasyDL【识农害】</vt:lpstr>
      <vt:lpstr>PowerPoint 演示文稿</vt:lpstr>
      <vt:lpstr>PowerPoint 演示文稿</vt:lpstr>
      <vt:lpstr>PowerPoint 演示文稿</vt:lpstr>
      <vt:lpstr>视频演示</vt:lpstr>
      <vt:lpstr>PowerPoint 演示文稿</vt:lpstr>
      <vt:lpstr>想法溯源</vt:lpstr>
      <vt:lpstr>想法溯源</vt:lpstr>
      <vt:lpstr>想法溯源</vt:lpstr>
      <vt:lpstr>PowerPoint 演示文稿</vt:lpstr>
      <vt:lpstr>平台部署</vt:lpstr>
      <vt:lpstr>平台部署</vt:lpstr>
      <vt:lpstr>PowerPoint 演示文稿</vt:lpstr>
      <vt:lpstr>小程序部署</vt:lpstr>
      <vt:lpstr>小程序部署</vt:lpstr>
      <vt:lpstr>小程序部署</vt:lpstr>
      <vt:lpstr>PowerPoint 演示文稿</vt:lpstr>
      <vt:lpstr>未来设想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LBB</dc:creator>
  <cp:lastModifiedBy>Userwzz</cp:lastModifiedBy>
  <cp:revision>76</cp:revision>
  <dcterms:created xsi:type="dcterms:W3CDTF">2019-05-10T09:49:00Z</dcterms:created>
  <dcterms:modified xsi:type="dcterms:W3CDTF">2020-11-10T11:48:11Z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2052-11.8.2.8053</vt:lpwstr>
  </property>
</Properties>
</file>